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6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6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7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3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6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B34A-DC67-4AD8-9B51-EB9F615EB0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97AEA-E496-44B1-9AFE-82D5D87F5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9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14.emf"/><Relationship Id="rId39" Type="http://schemas.openxmlformats.org/officeDocument/2006/relationships/image" Target="../media/image22.png"/><Relationship Id="rId21" Type="http://schemas.openxmlformats.org/officeDocument/2006/relationships/image" Target="../media/image11.emf"/><Relationship Id="rId34" Type="http://schemas.openxmlformats.org/officeDocument/2006/relationships/image" Target="../media/image19.emf"/><Relationship Id="rId42" Type="http://schemas.openxmlformats.org/officeDocument/2006/relationships/oleObject" Target="../embeddings/oleObject18.bin"/><Relationship Id="rId47" Type="http://schemas.openxmlformats.org/officeDocument/2006/relationships/oleObject" Target="../embeddings/oleObject20.bin"/><Relationship Id="rId50" Type="http://schemas.openxmlformats.org/officeDocument/2006/relationships/image" Target="../media/image29.emf"/><Relationship Id="rId55" Type="http://schemas.openxmlformats.org/officeDocument/2006/relationships/image" Target="../media/image33.png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7.bin"/><Relationship Id="rId29" Type="http://schemas.openxmlformats.org/officeDocument/2006/relationships/image" Target="../media/image16.emf"/><Relationship Id="rId11" Type="http://schemas.openxmlformats.org/officeDocument/2006/relationships/image" Target="../media/image5.wmf"/><Relationship Id="rId24" Type="http://schemas.openxmlformats.org/officeDocument/2006/relationships/image" Target="../media/image13.png"/><Relationship Id="rId32" Type="http://schemas.openxmlformats.org/officeDocument/2006/relationships/oleObject" Target="../embeddings/oleObject14.bin"/><Relationship Id="rId37" Type="http://schemas.openxmlformats.org/officeDocument/2006/relationships/oleObject" Target="../embeddings/oleObject16.bin"/><Relationship Id="rId40" Type="http://schemas.openxmlformats.org/officeDocument/2006/relationships/oleObject" Target="../embeddings/oleObject17.bin"/><Relationship Id="rId45" Type="http://schemas.openxmlformats.org/officeDocument/2006/relationships/oleObject" Target="../embeddings/oleObject19.bin"/><Relationship Id="rId53" Type="http://schemas.openxmlformats.org/officeDocument/2006/relationships/image" Target="../media/image31.emf"/><Relationship Id="rId5" Type="http://schemas.openxmlformats.org/officeDocument/2006/relationships/image" Target="../media/image2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0.emf"/><Relationship Id="rId31" Type="http://schemas.openxmlformats.org/officeDocument/2006/relationships/image" Target="../media/image17.emf"/><Relationship Id="rId44" Type="http://schemas.openxmlformats.org/officeDocument/2006/relationships/image" Target="../media/image25.emf"/><Relationship Id="rId52" Type="http://schemas.openxmlformats.org/officeDocument/2006/relationships/oleObject" Target="../embeddings/oleObject21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4" Type="http://schemas.openxmlformats.org/officeDocument/2006/relationships/image" Target="../media/image7.png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2.bin"/><Relationship Id="rId30" Type="http://schemas.openxmlformats.org/officeDocument/2006/relationships/oleObject" Target="../embeddings/oleObject13.bin"/><Relationship Id="rId35" Type="http://schemas.openxmlformats.org/officeDocument/2006/relationships/oleObject" Target="../embeddings/oleObject15.bin"/><Relationship Id="rId43" Type="http://schemas.openxmlformats.org/officeDocument/2006/relationships/image" Target="../media/image24.emf"/><Relationship Id="rId48" Type="http://schemas.openxmlformats.org/officeDocument/2006/relationships/image" Target="../media/image27.emf"/><Relationship Id="rId8" Type="http://schemas.openxmlformats.org/officeDocument/2006/relationships/oleObject" Target="../embeddings/oleObject4.bin"/><Relationship Id="rId51" Type="http://schemas.openxmlformats.org/officeDocument/2006/relationships/image" Target="../media/image30.png"/><Relationship Id="rId3" Type="http://schemas.openxmlformats.org/officeDocument/2006/relationships/image" Target="../media/image1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18.emf"/><Relationship Id="rId38" Type="http://schemas.openxmlformats.org/officeDocument/2006/relationships/image" Target="../media/image21.emf"/><Relationship Id="rId46" Type="http://schemas.openxmlformats.org/officeDocument/2006/relationships/image" Target="../media/image26.emf"/><Relationship Id="rId20" Type="http://schemas.openxmlformats.org/officeDocument/2006/relationships/oleObject" Target="../embeddings/oleObject9.bin"/><Relationship Id="rId41" Type="http://schemas.openxmlformats.org/officeDocument/2006/relationships/image" Target="../media/image23.emf"/><Relationship Id="rId5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5" Type="http://schemas.openxmlformats.org/officeDocument/2006/relationships/image" Target="../media/image8.png"/><Relationship Id="rId23" Type="http://schemas.openxmlformats.org/officeDocument/2006/relationships/image" Target="../media/image12.wmf"/><Relationship Id="rId28" Type="http://schemas.openxmlformats.org/officeDocument/2006/relationships/image" Target="../media/image15.emf"/><Relationship Id="rId36" Type="http://schemas.openxmlformats.org/officeDocument/2006/relationships/image" Target="../media/image20.emf"/><Relationship Id="rId4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520" y="266010"/>
            <a:ext cx="7112000" cy="1030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3520" y="182880"/>
            <a:ext cx="1409649" cy="1128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0530" y="195304"/>
            <a:ext cx="7113584" cy="1128996"/>
          </a:xfrm>
          <a:prstGeom prst="rect">
            <a:avLst/>
          </a:prstGeom>
          <a:solidFill>
            <a:srgbClr val="FFF1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6"/>
          <p:cNvSpPr txBox="1"/>
          <p:nvPr/>
        </p:nvSpPr>
        <p:spPr>
          <a:xfrm>
            <a:off x="736918" y="246744"/>
            <a:ext cx="6162243" cy="3698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699"/>
              </a:lnSpc>
              <a:spcBef>
                <a:spcPts val="65"/>
              </a:spcBef>
            </a:pPr>
            <a:r>
              <a:rPr lang="en-US" sz="11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THẢO KHOA HỌC - 2026</a:t>
            </a:r>
          </a:p>
          <a:p>
            <a:pPr marL="12700" marR="5080" algn="ctr">
              <a:lnSpc>
                <a:spcPct val="102699"/>
              </a:lnSpc>
              <a:spcBef>
                <a:spcPts val="65"/>
              </a:spcBef>
            </a:pPr>
            <a:r>
              <a:rPr lang="en-US" sz="11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 MỚI VÀ ỨNG DỤNG TRONG LĨNH VỰC ĐIỆN – ĐIỆN TỬ - TỰ ĐỘNG HÓA</a:t>
            </a:r>
            <a:endParaRPr lang="vi-VN" sz="1100" b="1" spc="-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219857" y="686465"/>
            <a:ext cx="7094930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1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 BÁO:……………………………………………..</a:t>
            </a:r>
          </a:p>
          <a:p>
            <a:pPr marL="12700" algn="ctr">
              <a:spcBef>
                <a:spcPts val="100"/>
              </a:spcBef>
            </a:pPr>
            <a:r>
              <a:rPr lang="en-US" sz="12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2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:……………………………………………………..</a:t>
            </a:r>
          </a:p>
          <a:p>
            <a:pPr marL="12700" algn="ctr">
              <a:spcBef>
                <a:spcPts val="100"/>
              </a:spcBef>
            </a:pP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4" idx="2"/>
          </p:cNvCxnSpPr>
          <p:nvPr/>
        </p:nvCxnSpPr>
        <p:spPr>
          <a:xfrm>
            <a:off x="3779520" y="1395006"/>
            <a:ext cx="0" cy="9173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23520" y="1311554"/>
            <a:ext cx="3556000" cy="2859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ject 11"/>
          <p:cNvSpPr txBox="1"/>
          <p:nvPr/>
        </p:nvSpPr>
        <p:spPr>
          <a:xfrm>
            <a:off x="500208" y="1355776"/>
            <a:ext cx="2850088" cy="203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883" y="1590185"/>
            <a:ext cx="3389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 lượng đặt dòng điện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vi-V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vi-V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điều kiện giới hạn về dòng điện và điện áp, theo mục tiêu tỷ số momen trên dòng điện tổng đạt giá trị cực đại</a:t>
            </a:r>
            <a:endParaRPr lang="vi-V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520" y="2154612"/>
            <a:ext cx="3556000" cy="2859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ject 11"/>
          <p:cNvSpPr txBox="1"/>
          <p:nvPr/>
        </p:nvSpPr>
        <p:spPr>
          <a:xfrm>
            <a:off x="1028832" y="2196725"/>
            <a:ext cx="18737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NGHIÊN CỨU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520" y="2450978"/>
            <a:ext cx="357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Times New Roman" panose="02020603050405020304" pitchFamily="18" charset="0"/>
              <a:buChar char="‒"/>
            </a:pP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quan về động cơ đồng bộ nam châm vĩnh cửu cực chìm.</a:t>
            </a:r>
          </a:p>
          <a:p>
            <a:pPr marL="171450" indent="-171450" algn="just">
              <a:buFont typeface="Times New Roman" panose="02020603050405020304" pitchFamily="18" charset="0"/>
              <a:buChar char="‒"/>
            </a:pP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hóa động cơ IPM</a:t>
            </a:r>
          </a:p>
          <a:p>
            <a:pPr marL="171450" indent="-171450" algn="just">
              <a:buFont typeface="Times New Roman" panose="02020603050405020304" pitchFamily="18" charset="0"/>
              <a:buChar char="‒"/>
            </a:pP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cực đại mômen trên dòng điện</a:t>
            </a:r>
          </a:p>
          <a:p>
            <a:pPr marL="171450" indent="-171450" algn="just">
              <a:buFont typeface="Times New Roman" panose="02020603050405020304" pitchFamily="18" charset="0"/>
              <a:buChar char="‒"/>
            </a:pP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điều khiển cho động cơ IPMSM sử dụng thuật toán Sliding Mode Control</a:t>
            </a:r>
          </a:p>
          <a:p>
            <a:pPr marL="171450" indent="-171450" algn="just">
              <a:buFont typeface="Times New Roman" panose="02020603050405020304" pitchFamily="18" charset="0"/>
              <a:buChar char="‒"/>
            </a:pP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phỏng và đánh giá kết quả</a:t>
            </a:r>
          </a:p>
        </p:txBody>
      </p:sp>
      <p:sp>
        <p:nvSpPr>
          <p:cNvPr id="23" name="object 50"/>
          <p:cNvSpPr/>
          <p:nvPr/>
        </p:nvSpPr>
        <p:spPr>
          <a:xfrm>
            <a:off x="223520" y="3484925"/>
            <a:ext cx="3556000" cy="266945"/>
          </a:xfrm>
          <a:custGeom>
            <a:avLst/>
            <a:gdLst/>
            <a:ahLst/>
            <a:cxnLst/>
            <a:rect l="l" t="t" r="r" b="b"/>
            <a:pathLst>
              <a:path w="3276600" h="266700">
                <a:moveTo>
                  <a:pt x="3276600" y="0"/>
                </a:moveTo>
                <a:lnTo>
                  <a:pt x="0" y="0"/>
                </a:lnTo>
                <a:lnTo>
                  <a:pt x="0" y="266700"/>
                </a:lnTo>
                <a:lnTo>
                  <a:pt x="3276600" y="266700"/>
                </a:lnTo>
                <a:lnTo>
                  <a:pt x="3276600" y="0"/>
                </a:lnTo>
                <a:close/>
              </a:path>
            </a:pathLst>
          </a:custGeom>
          <a:solidFill>
            <a:srgbClr val="001F5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vi-VN" sz="1100" dirty="0">
                <a:solidFill>
                  <a:schemeClr val="bg1"/>
                </a:solidFill>
                <a:latin typeface="+mj-lt"/>
              </a:rPr>
              <a:t>Cấu trúc điều khiển FOC cho động cơ IPM</a:t>
            </a:r>
            <a:endParaRPr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620569" y="7788924"/>
            <a:ext cx="10690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Mạch vòng dòng điện i</a:t>
            </a:r>
            <a:r>
              <a:rPr lang="vi-VN" sz="700" baseline="-25000" dirty="0">
                <a:latin typeface="+mj-lt"/>
              </a:rPr>
              <a:t>sd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29" name="object 50"/>
          <p:cNvSpPr/>
          <p:nvPr/>
        </p:nvSpPr>
        <p:spPr>
          <a:xfrm>
            <a:off x="223519" y="5498062"/>
            <a:ext cx="3552337" cy="266945"/>
          </a:xfrm>
          <a:custGeom>
            <a:avLst/>
            <a:gdLst/>
            <a:ahLst/>
            <a:cxnLst/>
            <a:rect l="l" t="t" r="r" b="b"/>
            <a:pathLst>
              <a:path w="3276600" h="266700">
                <a:moveTo>
                  <a:pt x="3276600" y="0"/>
                </a:moveTo>
                <a:lnTo>
                  <a:pt x="0" y="0"/>
                </a:lnTo>
                <a:lnTo>
                  <a:pt x="0" y="266700"/>
                </a:lnTo>
                <a:lnTo>
                  <a:pt x="3276600" y="266700"/>
                </a:lnTo>
                <a:lnTo>
                  <a:pt x="3276600" y="0"/>
                </a:lnTo>
                <a:close/>
              </a:path>
            </a:pathLst>
          </a:custGeom>
          <a:solidFill>
            <a:srgbClr val="001F5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vi-VN" sz="1100" dirty="0">
                <a:solidFill>
                  <a:schemeClr val="bg1"/>
                </a:solidFill>
                <a:latin typeface="+mj-lt"/>
              </a:rPr>
              <a:t>Mô hình hóa động cơ và các lực cản trở</a:t>
            </a:r>
            <a:endParaRPr sz="11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235826"/>
              </p:ext>
            </p:extLst>
          </p:nvPr>
        </p:nvGraphicFramePr>
        <p:xfrm>
          <a:off x="256081" y="5800191"/>
          <a:ext cx="1776919" cy="107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73504" imgH="3790137" progId="Visio.Drawing.11">
                  <p:embed/>
                </p:oleObj>
              </mc:Choice>
              <mc:Fallback>
                <p:oleObj r:id="rId2" imgW="6873504" imgH="379013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81" y="5800191"/>
                        <a:ext cx="1776919" cy="1071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56983"/>
              </p:ext>
            </p:extLst>
          </p:nvPr>
        </p:nvGraphicFramePr>
        <p:xfrm>
          <a:off x="1943331" y="5896173"/>
          <a:ext cx="1832526" cy="84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827520" imgH="3154467" progId="Visio.Drawing.15">
                  <p:embed/>
                </p:oleObj>
              </mc:Choice>
              <mc:Fallback>
                <p:oleObj r:id="rId4" imgW="6827520" imgH="3154467" progId="Visio.Drawing.1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331" y="5896173"/>
                        <a:ext cx="1832526" cy="845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538523"/>
              </p:ext>
            </p:extLst>
          </p:nvPr>
        </p:nvGraphicFramePr>
        <p:xfrm>
          <a:off x="255178" y="6790411"/>
          <a:ext cx="1282572" cy="715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1346040" progId="Equation.DSMT4">
                  <p:embed/>
                </p:oleObj>
              </mc:Choice>
              <mc:Fallback>
                <p:oleObj name="Equation" r:id="rId6" imgW="2412720" imgH="1346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178" y="6790411"/>
                        <a:ext cx="1282572" cy="715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74468"/>
              </p:ext>
            </p:extLst>
          </p:nvPr>
        </p:nvGraphicFramePr>
        <p:xfrm>
          <a:off x="2779422" y="6855007"/>
          <a:ext cx="976555" cy="57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28786" imgH="1914564" progId="Equation.DSMT4">
                  <p:embed/>
                </p:oleObj>
              </mc:Choice>
              <mc:Fallback>
                <p:oleObj name="Equation" r:id="rId8" imgW="3228786" imgH="191456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9422" y="6855007"/>
                        <a:ext cx="976555" cy="57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720040"/>
              </p:ext>
            </p:extLst>
          </p:nvPr>
        </p:nvGraphicFramePr>
        <p:xfrm>
          <a:off x="4394200" y="2362200"/>
          <a:ext cx="9144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276480" progId="Equation.DSMT4">
                  <p:embed/>
                </p:oleObj>
              </mc:Choice>
              <mc:Fallback>
                <p:oleObj name="Equation" r:id="rId10" imgW="914400" imgH="27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3951"/>
              </p:ext>
            </p:extLst>
          </p:nvPr>
        </p:nvGraphicFramePr>
        <p:xfrm>
          <a:off x="1572502" y="6813511"/>
          <a:ext cx="1177797" cy="61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08160" imgH="1091880" progId="Equation.DSMT4">
                  <p:embed/>
                </p:oleObj>
              </mc:Choice>
              <mc:Fallback>
                <p:oleObj name="Equation" r:id="rId12" imgW="210816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2502" y="6813511"/>
                        <a:ext cx="1177797" cy="611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bject 50"/>
          <p:cNvSpPr/>
          <p:nvPr/>
        </p:nvSpPr>
        <p:spPr>
          <a:xfrm>
            <a:off x="223519" y="7527892"/>
            <a:ext cx="3552337" cy="266945"/>
          </a:xfrm>
          <a:custGeom>
            <a:avLst/>
            <a:gdLst/>
            <a:ahLst/>
            <a:cxnLst/>
            <a:rect l="l" t="t" r="r" b="b"/>
            <a:pathLst>
              <a:path w="3276600" h="266700">
                <a:moveTo>
                  <a:pt x="3276600" y="0"/>
                </a:moveTo>
                <a:lnTo>
                  <a:pt x="0" y="0"/>
                </a:lnTo>
                <a:lnTo>
                  <a:pt x="0" y="266700"/>
                </a:lnTo>
                <a:lnTo>
                  <a:pt x="3276600" y="266700"/>
                </a:lnTo>
                <a:lnTo>
                  <a:pt x="3276600" y="0"/>
                </a:lnTo>
                <a:close/>
              </a:path>
            </a:pathLst>
          </a:custGeom>
          <a:solidFill>
            <a:srgbClr val="001F5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vi-VN" sz="1100" dirty="0">
                <a:solidFill>
                  <a:schemeClr val="bg1"/>
                </a:solidFill>
                <a:latin typeface="+mj-lt"/>
              </a:rPr>
              <a:t>Tổng hợp mạch vòng dòng điện</a:t>
            </a:r>
            <a:endParaRPr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9" name="Picture 3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0152" r="1442" b="7475"/>
          <a:stretch/>
        </p:blipFill>
        <p:spPr bwMode="auto">
          <a:xfrm>
            <a:off x="320238" y="7969414"/>
            <a:ext cx="1559107" cy="42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5862" r="2038" b="12436"/>
          <a:stretch/>
        </p:blipFill>
        <p:spPr bwMode="auto">
          <a:xfrm>
            <a:off x="2006982" y="7957265"/>
            <a:ext cx="1705224" cy="4507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25252"/>
              </p:ext>
            </p:extLst>
          </p:nvPr>
        </p:nvGraphicFramePr>
        <p:xfrm>
          <a:off x="438545" y="8411221"/>
          <a:ext cx="1353413" cy="22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44720" imgH="469800" progId="Equation.DSMT4">
                  <p:embed/>
                </p:oleObj>
              </mc:Choice>
              <mc:Fallback>
                <p:oleObj name="Equation" r:id="rId16" imgW="2844720" imgH="4698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8545" y="8411221"/>
                        <a:ext cx="1353413" cy="223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72557"/>
              </p:ext>
            </p:extLst>
          </p:nvPr>
        </p:nvGraphicFramePr>
        <p:xfrm>
          <a:off x="708240" y="8680425"/>
          <a:ext cx="840814" cy="23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49419" imgH="429375" progId="Equation.DSMT4">
                  <p:embed/>
                </p:oleObj>
              </mc:Choice>
              <mc:Fallback>
                <p:oleObj name="Equation" r:id="rId18" imgW="1549419" imgH="42937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8240" y="8680425"/>
                        <a:ext cx="840814" cy="232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57504"/>
              </p:ext>
            </p:extLst>
          </p:nvPr>
        </p:nvGraphicFramePr>
        <p:xfrm>
          <a:off x="2437441" y="8678623"/>
          <a:ext cx="903106" cy="25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73777" imgH="467229" progId="Equation.DSMT4">
                  <p:embed/>
                </p:oleObj>
              </mc:Choice>
              <mc:Fallback>
                <p:oleObj name="Equation" r:id="rId20" imgW="1673777" imgH="467229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437441" y="8678623"/>
                        <a:ext cx="903106" cy="251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6356D6B2-8909-EB9B-2E06-15A486C65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71832"/>
              </p:ext>
            </p:extLst>
          </p:nvPr>
        </p:nvGraphicFramePr>
        <p:xfrm>
          <a:off x="2137952" y="8416530"/>
          <a:ext cx="1498635" cy="26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831760" imgH="495000" progId="Equation.DSMT4">
                  <p:embed/>
                </p:oleObj>
              </mc:Choice>
              <mc:Fallback>
                <p:oleObj name="Equation" r:id="rId22" imgW="2831760" imgH="4950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356D6B2-8909-EB9B-2E06-15A486C6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37952" y="8416530"/>
                        <a:ext cx="1498635" cy="262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2396109" y="7795199"/>
            <a:ext cx="10690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Mạch vòng dòng điện i</a:t>
            </a:r>
            <a:r>
              <a:rPr lang="vi-VN" sz="700" baseline="-25000" dirty="0">
                <a:latin typeface="+mj-lt"/>
              </a:rPr>
              <a:t>sq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46" name="object 50"/>
          <p:cNvSpPr/>
          <p:nvPr/>
        </p:nvSpPr>
        <p:spPr>
          <a:xfrm>
            <a:off x="3779106" y="1315743"/>
            <a:ext cx="3556414" cy="280980"/>
          </a:xfrm>
          <a:custGeom>
            <a:avLst/>
            <a:gdLst/>
            <a:ahLst/>
            <a:cxnLst/>
            <a:rect l="l" t="t" r="r" b="b"/>
            <a:pathLst>
              <a:path w="3276600" h="266700">
                <a:moveTo>
                  <a:pt x="3276600" y="0"/>
                </a:moveTo>
                <a:lnTo>
                  <a:pt x="0" y="0"/>
                </a:lnTo>
                <a:lnTo>
                  <a:pt x="0" y="266700"/>
                </a:lnTo>
                <a:lnTo>
                  <a:pt x="3276600" y="266700"/>
                </a:lnTo>
                <a:lnTo>
                  <a:pt x="3276600" y="0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vi-VN" sz="1100" b="1" dirty="0">
                <a:latin typeface="+mj-lt"/>
              </a:rPr>
              <a:t>Xây dựng thuật toán MTPA</a:t>
            </a:r>
            <a:endParaRPr sz="1100" b="1" dirty="0">
              <a:latin typeface="+mj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0691" y="9335400"/>
            <a:ext cx="2779605" cy="791707"/>
          </a:xfrm>
          <a:prstGeom prst="rect">
            <a:avLst/>
          </a:prstGeom>
        </p:spPr>
      </p:pic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140164"/>
              </p:ext>
            </p:extLst>
          </p:nvPr>
        </p:nvGraphicFramePr>
        <p:xfrm>
          <a:off x="500208" y="10164831"/>
          <a:ext cx="1199166" cy="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590909" imgH="818966" progId="Equation.DSMT4">
                  <p:embed/>
                </p:oleObj>
              </mc:Choice>
              <mc:Fallback>
                <p:oleObj name="Equation" r:id="rId25" imgW="3590909" imgH="8189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0208" y="10164831"/>
                        <a:ext cx="1199166" cy="27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78905"/>
              </p:ext>
            </p:extLst>
          </p:nvPr>
        </p:nvGraphicFramePr>
        <p:xfrm>
          <a:off x="271104" y="3758874"/>
          <a:ext cx="3443001" cy="160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7" imgW="14698675" imgH="6850345" progId="Visio.Drawing.15">
                  <p:embed/>
                </p:oleObj>
              </mc:Choice>
              <mc:Fallback>
                <p:oleObj r:id="rId27" imgW="14698675" imgH="6850345" progId="Visio.Drawing.15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04" y="3758874"/>
                        <a:ext cx="3443001" cy="1608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bject 50"/>
          <p:cNvSpPr/>
          <p:nvPr/>
        </p:nvSpPr>
        <p:spPr>
          <a:xfrm>
            <a:off x="221936" y="8953499"/>
            <a:ext cx="3552337" cy="266945"/>
          </a:xfrm>
          <a:custGeom>
            <a:avLst/>
            <a:gdLst/>
            <a:ahLst/>
            <a:cxnLst/>
            <a:rect l="l" t="t" r="r" b="b"/>
            <a:pathLst>
              <a:path w="3276600" h="266700">
                <a:moveTo>
                  <a:pt x="3276600" y="0"/>
                </a:moveTo>
                <a:lnTo>
                  <a:pt x="0" y="0"/>
                </a:lnTo>
                <a:lnTo>
                  <a:pt x="0" y="266700"/>
                </a:lnTo>
                <a:lnTo>
                  <a:pt x="3276600" y="266700"/>
                </a:lnTo>
                <a:lnTo>
                  <a:pt x="3276600" y="0"/>
                </a:lnTo>
                <a:close/>
              </a:path>
            </a:pathLst>
          </a:custGeom>
          <a:solidFill>
            <a:srgbClr val="001F5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vi-VN" sz="1100" dirty="0">
                <a:solidFill>
                  <a:schemeClr val="bg1"/>
                </a:solidFill>
                <a:latin typeface="+mj-lt"/>
              </a:rPr>
              <a:t>Thiết kế SMC cho mạch vòng tốc độ</a:t>
            </a:r>
            <a:endParaRPr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" name="Picture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40" y="1656580"/>
            <a:ext cx="1286262" cy="165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09536"/>
              </p:ext>
            </p:extLst>
          </p:nvPr>
        </p:nvGraphicFramePr>
        <p:xfrm>
          <a:off x="5283005" y="1685396"/>
          <a:ext cx="749785" cy="33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276320" imgH="1009834" progId="Equation.DSMT4">
                  <p:embed/>
                </p:oleObj>
              </mc:Choice>
              <mc:Fallback>
                <p:oleObj name="Equation" r:id="rId30" imgW="2276320" imgH="10098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283005" y="1685396"/>
                        <a:ext cx="749785" cy="332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214"/>
              </p:ext>
            </p:extLst>
          </p:nvPr>
        </p:nvGraphicFramePr>
        <p:xfrm>
          <a:off x="5108265" y="2031967"/>
          <a:ext cx="1169255" cy="28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495747" imgH="838305" progId="Equation.DSMT4">
                  <p:embed/>
                </p:oleObj>
              </mc:Choice>
              <mc:Fallback>
                <p:oleObj name="Equation" r:id="rId32" imgW="3495747" imgH="83830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108265" y="2031967"/>
                        <a:ext cx="1169255" cy="280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20" y="1600230"/>
            <a:ext cx="985067" cy="8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88824"/>
              </p:ext>
            </p:extLst>
          </p:nvPr>
        </p:nvGraphicFramePr>
        <p:xfrm>
          <a:off x="5079033" y="2333542"/>
          <a:ext cx="1302667" cy="31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067142" imgH="981246" progId="Equation.DSMT4">
                  <p:embed/>
                </p:oleObj>
              </mc:Choice>
              <mc:Fallback>
                <p:oleObj name="Equation" r:id="rId35" imgW="4067142" imgH="981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079033" y="2333542"/>
                        <a:ext cx="1302667" cy="314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593942"/>
              </p:ext>
            </p:extLst>
          </p:nvPr>
        </p:nvGraphicFramePr>
        <p:xfrm>
          <a:off x="5133548" y="2691066"/>
          <a:ext cx="1267069" cy="44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305470" imgH="1495412" progId="Equation.DSMT4">
                  <p:embed/>
                </p:oleObj>
              </mc:Choice>
              <mc:Fallback>
                <p:oleObj name="Equation" r:id="rId37" imgW="4305470" imgH="14954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133548" y="2691066"/>
                        <a:ext cx="1267069" cy="44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10" y="2391846"/>
            <a:ext cx="666358" cy="44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33557"/>
              </p:ext>
            </p:extLst>
          </p:nvPr>
        </p:nvGraphicFramePr>
        <p:xfrm>
          <a:off x="5172615" y="3131176"/>
          <a:ext cx="1188933" cy="29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895766" imgH="961907" progId="Equation.DSMT4">
                  <p:embed/>
                </p:oleObj>
              </mc:Choice>
              <mc:Fallback>
                <p:oleObj name="Equation" r:id="rId40" imgW="3895766" imgH="96190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172615" y="3131176"/>
                        <a:ext cx="1188933" cy="29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object 50"/>
          <p:cNvSpPr/>
          <p:nvPr/>
        </p:nvSpPr>
        <p:spPr>
          <a:xfrm>
            <a:off x="3783183" y="3485469"/>
            <a:ext cx="3556000" cy="266945"/>
          </a:xfrm>
          <a:custGeom>
            <a:avLst/>
            <a:gdLst/>
            <a:ahLst/>
            <a:cxnLst/>
            <a:rect l="l" t="t" r="r" b="b"/>
            <a:pathLst>
              <a:path w="3276600" h="266700">
                <a:moveTo>
                  <a:pt x="3276600" y="0"/>
                </a:moveTo>
                <a:lnTo>
                  <a:pt x="0" y="0"/>
                </a:lnTo>
                <a:lnTo>
                  <a:pt x="0" y="266700"/>
                </a:lnTo>
                <a:lnTo>
                  <a:pt x="3276600" y="266700"/>
                </a:lnTo>
                <a:lnTo>
                  <a:pt x="3276600" y="0"/>
                </a:lnTo>
                <a:close/>
              </a:path>
            </a:pathLst>
          </a:custGeom>
          <a:solidFill>
            <a:srgbClr val="001F5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vi-VN" sz="1100" dirty="0">
                <a:solidFill>
                  <a:schemeClr val="bg1"/>
                </a:solidFill>
                <a:latin typeface="+mj-lt"/>
              </a:rPr>
              <a:t>Kết quả mô phỏng</a:t>
            </a:r>
            <a:endParaRPr sz="11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512361"/>
              </p:ext>
            </p:extLst>
          </p:nvPr>
        </p:nvGraphicFramePr>
        <p:xfrm>
          <a:off x="6439684" y="2864970"/>
          <a:ext cx="856222" cy="55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2" imgW="6385215" imgH="4183274" progId="Visio.Drawing.15">
                  <p:embed/>
                </p:oleObj>
              </mc:Choice>
              <mc:Fallback>
                <p:oleObj name="Visio" r:id="rId42" imgW="6385215" imgH="4183274" progId="Visio.Drawing.15">
                  <p:embed/>
                  <p:pic>
                    <p:nvPicPr>
                      <p:cNvPr id="266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684" y="2864970"/>
                        <a:ext cx="856222" cy="559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9" y="5523248"/>
            <a:ext cx="1647848" cy="98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450778"/>
              </p:ext>
            </p:extLst>
          </p:nvPr>
        </p:nvGraphicFramePr>
        <p:xfrm>
          <a:off x="5527289" y="5527866"/>
          <a:ext cx="1722811" cy="99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5" imgW="8320669" imgH="4769766" progId="Visio.Drawing.15">
                  <p:embed/>
                </p:oleObj>
              </mc:Choice>
              <mc:Fallback>
                <p:oleObj r:id="rId45" imgW="8320669" imgH="4769766" progId="Visio.Drawing.15">
                  <p:embed/>
                  <p:pic>
                    <p:nvPicPr>
                      <p:cNvPr id="4199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289" y="5527866"/>
                        <a:ext cx="1722811" cy="991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07166"/>
              </p:ext>
            </p:extLst>
          </p:nvPr>
        </p:nvGraphicFramePr>
        <p:xfrm>
          <a:off x="4750310" y="6674335"/>
          <a:ext cx="1614005" cy="92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7" imgW="8320669" imgH="4769766" progId="Visio.Drawing.15">
                  <p:embed/>
                </p:oleObj>
              </mc:Choice>
              <mc:Fallback>
                <p:oleObj r:id="rId47" imgW="8320669" imgH="4769766" progId="Visio.Drawing.15">
                  <p:embed/>
                  <p:pic>
                    <p:nvPicPr>
                      <p:cNvPr id="430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310" y="6674335"/>
                        <a:ext cx="1614005" cy="92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99" y="7753196"/>
            <a:ext cx="1652852" cy="97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81" y="7756298"/>
            <a:ext cx="1656982" cy="9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3779520" y="8953246"/>
            <a:ext cx="3556000" cy="26308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bject 11"/>
          <p:cNvSpPr txBox="1"/>
          <p:nvPr/>
        </p:nvSpPr>
        <p:spPr>
          <a:xfrm>
            <a:off x="5172615" y="8986041"/>
            <a:ext cx="965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1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8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76" y="3861166"/>
            <a:ext cx="3371888" cy="145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3948746" y="3275392"/>
            <a:ext cx="11018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>
                <a:latin typeface="+mj-lt"/>
              </a:rPr>
              <a:t>Lưu đồ thuật toán MTPA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4941875" y="5309990"/>
            <a:ext cx="15520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Cấu trúc FOC trên Matlab Simulink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4313479" y="6474168"/>
            <a:ext cx="7401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Đáp ứng tốc độ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6138617" y="6480639"/>
            <a:ext cx="8046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Đáp ứng mômen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5205314" y="7566380"/>
            <a:ext cx="90516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Đáp ứng dòng điện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3846835" y="8733946"/>
            <a:ext cx="16193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Đáp ứng tốc độ khi thay đổi tải đột ngột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5669152" y="8731214"/>
            <a:ext cx="17317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Đáp ứng mômen </a:t>
            </a:r>
            <a:r>
              <a:rPr lang="vi-VN" sz="700" dirty="0"/>
              <a:t>khi thay đổi tải đột ngột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1649819" y="5308601"/>
            <a:ext cx="6997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Cấu trúc FOC</a:t>
            </a:r>
            <a:endParaRPr lang="en-US" sz="700" baseline="-25000" dirty="0"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89F9801-DDD2-C183-C7BA-F8C5C20B58CD}"/>
              </a:ext>
            </a:extLst>
          </p:cNvPr>
          <p:cNvSpPr txBox="1"/>
          <p:nvPr/>
        </p:nvSpPr>
        <p:spPr>
          <a:xfrm>
            <a:off x="1388544" y="9223347"/>
            <a:ext cx="12081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" dirty="0">
                <a:latin typeface="+mj-lt"/>
              </a:rPr>
              <a:t>Cấu trúc bộ điều khiển SMC</a:t>
            </a:r>
            <a:endParaRPr lang="en-US" sz="700" baseline="-25000" dirty="0">
              <a:latin typeface="+mj-lt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80790"/>
              </p:ext>
            </p:extLst>
          </p:nvPr>
        </p:nvGraphicFramePr>
        <p:xfrm>
          <a:off x="2160365" y="9755362"/>
          <a:ext cx="1627812" cy="68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5153089" imgH="2162188" progId="Equation.DSMT4">
                  <p:embed/>
                </p:oleObj>
              </mc:Choice>
              <mc:Fallback>
                <p:oleObj name="Equation" r:id="rId52" imgW="5153089" imgH="216218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2160365" y="9755362"/>
                        <a:ext cx="1627812" cy="683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3759182" y="9256113"/>
            <a:ext cx="3578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Times New Roman" panose="02020603050405020304" pitchFamily="18" charset="0"/>
              <a:buChar char="‒"/>
            </a:pP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mô hình động cơ IPM và hệ truyền động điện dựa trên nguyên lý T</a:t>
            </a:r>
            <a:r>
              <a:rPr lang="vi-VN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  <a:p>
            <a:pPr marL="171450" indent="-171450" algn="just">
              <a:buFont typeface="Times New Roman" panose="02020603050405020304" pitchFamily="18" charset="0"/>
              <a:buChar char="‒"/>
            </a:pP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thuật toán MTPA, điều khiển dòng isd &lt; 0 để có thể tận dụng tối đa mômen giúp động cơ hoạt động ở vùng tốc độ cao.</a:t>
            </a:r>
          </a:p>
          <a:p>
            <a:pPr marL="171450" indent="-171450" algn="just">
              <a:buFont typeface="Times New Roman" panose="02020603050405020304" pitchFamily="18" charset="0"/>
              <a:buChar char="‒"/>
            </a:pPr>
            <a:r>
              <a:rPr lang="vi-V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phương pháp điều khiển SMC vào mạch vòng tốc độ giúp điều khiển chính xác tốc độ, tăng tính ổn định của hệ thống.</a:t>
            </a:r>
          </a:p>
        </p:txBody>
      </p:sp>
      <p:pic>
        <p:nvPicPr>
          <p:cNvPr id="74" name="Picture 213" descr="Giới Thiệu Trường Đại Học Giao Thông Vận Tải - UTC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4" y="372469"/>
            <a:ext cx="769809" cy="76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4FB0B-B5AD-D90D-5C55-F4623A13C165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574365" y="559775"/>
            <a:ext cx="737855" cy="4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306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Visio.Drawing.11</vt:lpstr>
      <vt:lpstr>Visio.Drawing.15</vt:lpstr>
      <vt:lpstr>Equation</vt:lpstr>
      <vt:lpstr>Visio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Trần Hoài Trung</cp:lastModifiedBy>
  <cp:revision>23</cp:revision>
  <dcterms:created xsi:type="dcterms:W3CDTF">2024-04-28T06:21:57Z</dcterms:created>
  <dcterms:modified xsi:type="dcterms:W3CDTF">2026-04-23T05:52:28Z</dcterms:modified>
</cp:coreProperties>
</file>